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8" r:id="rId6"/>
    <p:sldId id="272" r:id="rId7"/>
    <p:sldId id="273" r:id="rId8"/>
    <p:sldId id="270" r:id="rId9"/>
    <p:sldId id="267" r:id="rId10"/>
    <p:sldId id="274" r:id="rId11"/>
    <p:sldId id="275" r:id="rId12"/>
    <p:sldId id="276" r:id="rId13"/>
    <p:sldId id="277" r:id="rId14"/>
  </p:sldIdLst>
  <p:sldSz cx="12188825" cy="6858000"/>
  <p:notesSz cx="6858000" cy="9144000"/>
  <p:defaultTextStyle>
    <a:defPPr rtl="0">
      <a:defRPr lang="tr-T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>
        <p:scale>
          <a:sx n="97" d="100"/>
          <a:sy n="97" d="100"/>
        </p:scale>
        <p:origin x="-144" y="-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/>
              <a:t>Unet Results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Batch,Epoch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Sayfa1!$A$2:$A$6</c:f>
              <c:strCache>
                <c:ptCount val="5"/>
                <c:pt idx="0">
                  <c:v>8 10</c:v>
                </c:pt>
                <c:pt idx="1">
                  <c:v>8 20</c:v>
                </c:pt>
                <c:pt idx="2">
                  <c:v>8 30</c:v>
                </c:pt>
                <c:pt idx="3">
                  <c:v>16 20</c:v>
                </c:pt>
                <c:pt idx="4">
                  <c:v>64 20</c:v>
                </c:pt>
              </c:strCache>
            </c:strRef>
          </c:cat>
          <c:val>
            <c:numRef>
              <c:f>Sayfa1!$B$2:$B$6</c:f>
              <c:numCache>
                <c:formatCode>General</c:formatCode>
                <c:ptCount val="5"/>
                <c:pt idx="0">
                  <c:v>62.93</c:v>
                </c:pt>
                <c:pt idx="1">
                  <c:v>68.8</c:v>
                </c:pt>
                <c:pt idx="2">
                  <c:v>74.17</c:v>
                </c:pt>
                <c:pt idx="3">
                  <c:v>60.72</c:v>
                </c:pt>
                <c:pt idx="4">
                  <c:v>60.2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1F9-44DC-9F71-B51DE6B28E9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1790208"/>
        <c:axId val="217252224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Sayfa1!$C$1</c15:sqref>
                        </c15:formulaRef>
                      </c:ext>
                    </c:extLst>
                    <c:strCache>
                      <c:ptCount val="1"/>
                      <c:pt idx="0">
                        <c:v>Sütun1</c:v>
                      </c:pt>
                    </c:strCache>
                  </c:strRef>
                </c:tx>
                <c:spPr>
                  <a:ln w="22225" cap="rnd">
                    <a:solidFill>
                      <a:schemeClr val="accent2"/>
                    </a:solidFill>
                  </a:ln>
                  <a:effectLst>
                    <a:glow rad="139700">
                      <a:schemeClr val="accent2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tr-TR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50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Sayfa1!$A$2:$A$6</c15:sqref>
                        </c15:formulaRef>
                      </c:ext>
                    </c:extLst>
                    <c:strCache>
                      <c:ptCount val="5"/>
                      <c:pt idx="0">
                        <c:v>8 10</c:v>
                      </c:pt>
                      <c:pt idx="1">
                        <c:v>8 20</c:v>
                      </c:pt>
                      <c:pt idx="2">
                        <c:v>8 30</c:v>
                      </c:pt>
                      <c:pt idx="3">
                        <c:v>16 20</c:v>
                      </c:pt>
                      <c:pt idx="4">
                        <c:v>64 20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Sayfa1!$C$2:$C$6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51F9-44DC-9F71-B51DE6B28E94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Sayfa1!$D$1</c15:sqref>
                        </c15:formulaRef>
                      </c:ext>
                    </c:extLst>
                    <c:strCache>
                      <c:ptCount val="1"/>
                      <c:pt idx="0">
                        <c:v>Sütun2</c:v>
                      </c:pt>
                    </c:strCache>
                  </c:strRef>
                </c:tx>
                <c:spPr>
                  <a:ln w="22225" cap="rnd">
                    <a:solidFill>
                      <a:schemeClr val="accent3"/>
                    </a:solidFill>
                  </a:ln>
                  <a:effectLst>
                    <a:glow rad="139700">
                      <a:schemeClr val="accent3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l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tr-TR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lt1">
                                <a:lumMod val="50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Sayfa1!$A$2:$A$6</c15:sqref>
                        </c15:formulaRef>
                      </c:ext>
                    </c:extLst>
                    <c:strCache>
                      <c:ptCount val="5"/>
                      <c:pt idx="0">
                        <c:v>8 10</c:v>
                      </c:pt>
                      <c:pt idx="1">
                        <c:v>8 20</c:v>
                      </c:pt>
                      <c:pt idx="2">
                        <c:v>8 30</c:v>
                      </c:pt>
                      <c:pt idx="3">
                        <c:v>16 20</c:v>
                      </c:pt>
                      <c:pt idx="4">
                        <c:v>64 20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Sayfa1!$D$2:$D$6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1F9-44DC-9F71-B51DE6B28E94}"/>
                  </c:ext>
                </c:extLst>
              </c15:ser>
            </c15:filteredLineSeries>
          </c:ext>
        </c:extLst>
      </c:lineChart>
      <c:catAx>
        <c:axId val="1817902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17252224"/>
        <c:crosses val="autoZero"/>
        <c:auto val="1"/>
        <c:lblAlgn val="ctr"/>
        <c:lblOffset val="100"/>
        <c:noMultiLvlLbl val="0"/>
      </c:catAx>
      <c:valAx>
        <c:axId val="21725222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18179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r-T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Asıl metin stillerini düzenlemek için tıklayın</a:t>
            </a:r>
          </a:p>
          <a:p>
            <a:pPr lvl="1" rtl="0"/>
            <a:r>
              <a:t>İkinci düzey</a:t>
            </a:r>
          </a:p>
          <a:p>
            <a:pPr lvl="2" rtl="0"/>
            <a:r>
              <a:t>Üçüncü düzey</a:t>
            </a:r>
          </a:p>
          <a:p>
            <a:pPr lvl="3" rtl="0"/>
            <a:r>
              <a:t>Dördüncü düzey</a:t>
            </a:r>
          </a:p>
          <a:p>
            <a:pPr lvl="4" rtl="0"/>
            <a:r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köşegenler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Düz Bağlayıcı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Düz Bağlayıcı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Düz Bağlayıcı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alt çizgiler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Serbest Biçi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Serbest 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Serbest Biçi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22" name="Tarih Yer Tutucusu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23" name="Alt Bilgi Yer Tutucusu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Slayt Numarası Yer Tutucus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köşegenler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Düz Bağlayıcı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Düz Bağlayıcı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Düz Bağlayıcı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/>
              <a:t>Asıl başlık stilini düzenlemek için tıklayın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3" name="Resim Yer Tutucusu 2" descr="Resim eklemek için boş yer tutucu. Yer tutucuya tıklayın ve eklemek istediğiniz resmi seçin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tr-TR"/>
              <a:t>Resim eklemek için simgeye tıklayın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ol çizgiler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Serbest Biçi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Serbest Biçi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Serbest Biçi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tr"/>
              <a:t>Asıl başlık stili için tıklatın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kdörtgen 8">
            <a:extLst>
              <a:ext uri="{FF2B5EF4-FFF2-40B4-BE49-F238E27FC236}">
                <a16:creationId xmlns:a16="http://schemas.microsoft.com/office/drawing/2014/main" xmlns="" id="{1DDC3644-0DCB-4BBA-88FB-96EC20D01A99}"/>
              </a:ext>
            </a:extLst>
          </p:cNvPr>
          <p:cNvSpPr/>
          <p:nvPr/>
        </p:nvSpPr>
        <p:spPr>
          <a:xfrm>
            <a:off x="0" y="906014"/>
            <a:ext cx="12196144" cy="5117554"/>
          </a:xfrm>
          <a:prstGeom prst="rect">
            <a:avLst/>
          </a:prstGeom>
          <a:blipFill dpi="0" rotWithShape="1">
            <a:blip r:embed="rId2">
              <a:alphaModFix amt="48000"/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800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726749" y="906014"/>
            <a:ext cx="8735325" cy="955651"/>
          </a:xfrm>
        </p:spPr>
        <p:txBody>
          <a:bodyPr rtlCol="0">
            <a:normAutofit/>
          </a:bodyPr>
          <a:lstStyle/>
          <a:p>
            <a:pPr algn="ctr"/>
            <a:r>
              <a:rPr lang="tr-TR" dirty="0">
                <a:solidFill>
                  <a:schemeClr val="accent1"/>
                </a:solidFill>
              </a:rPr>
              <a:t>CVPR 2018-WAD</a:t>
            </a:r>
            <a:endParaRPr lang="tr" dirty="0">
              <a:solidFill>
                <a:schemeClr val="accent1"/>
              </a:solidFill>
            </a:endParaRPr>
          </a:p>
        </p:txBody>
      </p:sp>
      <p:sp>
        <p:nvSpPr>
          <p:cNvPr id="5" name="Alt Başlık 4"/>
          <p:cNvSpPr>
            <a:spLocks noGrp="1"/>
          </p:cNvSpPr>
          <p:nvPr>
            <p:ph type="subTitle" idx="1"/>
          </p:nvPr>
        </p:nvSpPr>
        <p:spPr>
          <a:xfrm>
            <a:off x="1621479" y="4057650"/>
            <a:ext cx="8735325" cy="1752600"/>
          </a:xfrm>
        </p:spPr>
        <p:txBody>
          <a:bodyPr rtlCol="0">
            <a:normAutofit fontScale="77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This challenge, hosted by the 2018 CVPR workshop on autonomous driving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(W</a:t>
            </a:r>
            <a:r>
              <a:rPr lang="tr-TR" dirty="0">
                <a:solidFill>
                  <a:schemeClr val="tx1"/>
                </a:solidFill>
              </a:rPr>
              <a:t>AD</a:t>
            </a:r>
            <a:r>
              <a:rPr lang="en-US" dirty="0">
                <a:solidFill>
                  <a:schemeClr val="tx1"/>
                </a:solidFill>
              </a:rPr>
              <a:t>), asks you to help give autonomously driven vehicles the same edge. Using an unprecedented dataset, </a:t>
            </a:r>
            <a:r>
              <a:rPr lang="tr-TR" dirty="0" err="1">
                <a:solidFill>
                  <a:schemeClr val="tx1"/>
                </a:solidFill>
              </a:rPr>
              <a:t>We</a:t>
            </a:r>
            <a:r>
              <a:rPr lang="en-US" dirty="0">
                <a:solidFill>
                  <a:schemeClr val="tx1"/>
                </a:solidFill>
              </a:rPr>
              <a:t>’re </a:t>
            </a:r>
            <a:r>
              <a:rPr lang="tr-TR" dirty="0">
                <a:solidFill>
                  <a:schemeClr val="tx1"/>
                </a:solidFill>
              </a:rPr>
              <a:t>PURPOSE</a:t>
            </a:r>
            <a:r>
              <a:rPr lang="en-US" dirty="0">
                <a:solidFill>
                  <a:schemeClr val="tx1"/>
                </a:solidFill>
              </a:rPr>
              <a:t> to segment movable objects, such as cars and pedestrians, at instance level within image frames</a:t>
            </a:r>
            <a:r>
              <a:rPr lang="en-US" dirty="0"/>
              <a:t>.</a:t>
            </a:r>
            <a:endParaRPr lang="tr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76E33F1E-A262-45ED-9763-F1C7F5A8C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Sample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xmlns="" id="{2DCDD1FE-2E16-453C-8C4C-4C7EA0469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269" y="2114281"/>
            <a:ext cx="9065887" cy="36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>
                <a:solidFill>
                  <a:schemeClr val="accent1"/>
                </a:solidFill>
              </a:rPr>
              <a:t>ABOUT CHALLANGE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tr-TR" dirty="0"/>
              <a:t>Main </a:t>
            </a:r>
            <a:r>
              <a:rPr lang="tr-TR" dirty="0" err="1"/>
              <a:t>purpose</a:t>
            </a:r>
            <a:r>
              <a:rPr lang="tr-TR" dirty="0"/>
              <a:t> is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segment</a:t>
            </a:r>
            <a:r>
              <a:rPr lang="tr-TR" dirty="0"/>
              <a:t> </a:t>
            </a:r>
            <a:r>
              <a:rPr lang="tr-TR" dirty="0" err="1"/>
              <a:t>movable</a:t>
            </a:r>
            <a:r>
              <a:rPr lang="tr-TR" dirty="0"/>
              <a:t> </a:t>
            </a:r>
            <a:r>
              <a:rPr lang="tr-TR" dirty="0" err="1"/>
              <a:t>objects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car.</a:t>
            </a:r>
          </a:p>
          <a:p>
            <a:r>
              <a:rPr lang="en-US" dirty="0"/>
              <a:t>This competition is hosted by the 2018 CVPR workshop on autonomous driving (WAD), with dataset and evaluation metric contributed by Baidu Inc. </a:t>
            </a:r>
            <a:endParaRPr lang="tr-TR" dirty="0"/>
          </a:p>
          <a:p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$2500 </a:t>
            </a:r>
            <a:r>
              <a:rPr lang="tr-TR" dirty="0" err="1"/>
              <a:t>prizes</a:t>
            </a:r>
            <a:r>
              <a:rPr lang="tr-TR" dirty="0"/>
              <a:t> </a:t>
            </a:r>
            <a:r>
              <a:rPr lang="tr-TR" dirty="0" err="1"/>
              <a:t>end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chalenge</a:t>
            </a:r>
            <a:endParaRPr lang="tr-TR" dirty="0"/>
          </a:p>
        </p:txBody>
      </p:sp>
      <p:pic>
        <p:nvPicPr>
          <p:cNvPr id="1026" name="Picture 2" descr="http://wad.bdstatic.com/public/img/index/logy1_fbbbfc0.png">
            <a:extLst>
              <a:ext uri="{FF2B5EF4-FFF2-40B4-BE49-F238E27FC236}">
                <a16:creationId xmlns:a16="http://schemas.microsoft.com/office/drawing/2014/main" xmlns="" id="{F4BB0394-24DF-4A0E-B32F-35EC56BDB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04" y="4803718"/>
            <a:ext cx="4061970" cy="7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xmlns="" id="{F0F05B48-0ABF-405D-8627-7C5C6711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80" y="1521101"/>
            <a:ext cx="4034988" cy="2231630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xmlns="" id="{36450FDD-3BA1-4A6C-9A8B-6A0CA68C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1"/>
                </a:solidFill>
              </a:rPr>
              <a:t>WHY SEGMENTATION IMPORTANT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556DDF06-339C-4B3E-BDB8-00754DDC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861" y="1700808"/>
            <a:ext cx="6480719" cy="4462272"/>
          </a:xfrm>
        </p:spPr>
        <p:txBody>
          <a:bodyPr>
            <a:normAutofit fontScale="92500"/>
          </a:bodyPr>
          <a:lstStyle/>
          <a:p>
            <a:r>
              <a:rPr lang="tr-TR" dirty="0" err="1"/>
              <a:t>Autonomus</a:t>
            </a:r>
            <a:r>
              <a:rPr lang="tr-TR" dirty="0"/>
              <a:t> </a:t>
            </a:r>
            <a:r>
              <a:rPr lang="tr-TR" dirty="0" err="1"/>
              <a:t>driving</a:t>
            </a:r>
            <a:r>
              <a:rPr lang="tr-TR" dirty="0"/>
              <a:t> is </a:t>
            </a:r>
            <a:r>
              <a:rPr lang="tr-TR" dirty="0" err="1"/>
              <a:t>become</a:t>
            </a:r>
            <a:r>
              <a:rPr lang="tr-TR" dirty="0"/>
              <a:t> </a:t>
            </a:r>
            <a:r>
              <a:rPr lang="tr-TR" dirty="0" err="1"/>
              <a:t>reality</a:t>
            </a:r>
            <a:r>
              <a:rPr lang="tr-TR" dirty="0"/>
              <a:t> of life.</a:t>
            </a:r>
          </a:p>
          <a:p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detect</a:t>
            </a:r>
            <a:r>
              <a:rPr lang="tr-TR" dirty="0"/>
              <a:t> </a:t>
            </a:r>
            <a:r>
              <a:rPr lang="tr-TR" dirty="0" err="1"/>
              <a:t>road,vehicles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define </a:t>
            </a:r>
            <a:r>
              <a:rPr lang="tr-TR" dirty="0" err="1"/>
              <a:t>environment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self </a:t>
            </a:r>
            <a:r>
              <a:rPr lang="tr-TR" dirty="0" err="1"/>
              <a:t>driving</a:t>
            </a:r>
            <a:r>
              <a:rPr lang="tr-TR" dirty="0"/>
              <a:t>.</a:t>
            </a:r>
          </a:p>
          <a:p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importancy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driving</a:t>
            </a:r>
            <a:r>
              <a:rPr lang="tr-TR" dirty="0"/>
              <a:t>.</a:t>
            </a:r>
          </a:p>
          <a:p>
            <a:r>
              <a:rPr lang="en-US" dirty="0"/>
              <a:t>For example, pedestrian, car, and bicyclist in the scene are much more important than sky and building when driving a car, so their segmentations should be as accurate as possible</a:t>
            </a:r>
            <a:endParaRPr lang="tr-TR" dirty="0"/>
          </a:p>
        </p:txBody>
      </p:sp>
      <p:pic>
        <p:nvPicPr>
          <p:cNvPr id="2050" name="Picture 2" descr="ezgif-2-8a23e30507">
            <a:extLst>
              <a:ext uri="{FF2B5EF4-FFF2-40B4-BE49-F238E27FC236}">
                <a16:creationId xmlns:a16="http://schemas.microsoft.com/office/drawing/2014/main" xmlns="" id="{868E1413-9955-47D6-A735-A32459D572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318" y="3931944"/>
            <a:ext cx="4047250" cy="227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0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xmlns="" id="{53139660-2D28-4661-BA95-A5AE4D33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21" y="3932933"/>
            <a:ext cx="3011685" cy="242032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xmlns="" id="{4AE33418-39E4-499B-A6A8-1C90C6CB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76" y="1002582"/>
            <a:ext cx="3023878" cy="2426418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xmlns="" id="{EDF0A1FE-7ACE-4474-AFEA-823CE299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DATASET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8E4FE54B-D4E7-464F-96B9-CA41054CA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6603721" cy="4462272"/>
          </a:xfrm>
        </p:spPr>
        <p:txBody>
          <a:bodyPr/>
          <a:lstStyle/>
          <a:p>
            <a:r>
              <a:rPr lang="tr-TR" sz="2000" dirty="0" err="1"/>
              <a:t>Original</a:t>
            </a:r>
            <a:r>
              <a:rPr lang="tr-TR" sz="2000" dirty="0"/>
              <a:t> Dataset-90GB()</a:t>
            </a:r>
          </a:p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Sample</a:t>
            </a:r>
            <a:r>
              <a:rPr lang="tr-TR" dirty="0"/>
              <a:t> of it-30GB(~20GB </a:t>
            </a:r>
            <a:r>
              <a:rPr lang="tr-TR" dirty="0" err="1"/>
              <a:t>for</a:t>
            </a:r>
            <a:r>
              <a:rPr lang="tr-TR" dirty="0"/>
              <a:t> train,~10GB </a:t>
            </a:r>
            <a:r>
              <a:rPr lang="tr-TR" dirty="0" err="1"/>
              <a:t>for</a:t>
            </a:r>
            <a:r>
              <a:rPr lang="tr-TR" dirty="0"/>
              <a:t> test)</a:t>
            </a:r>
          </a:p>
          <a:p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has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resolution</a:t>
            </a:r>
            <a:r>
              <a:rPr lang="tr-TR" dirty="0"/>
              <a:t> 3384x2710</a:t>
            </a:r>
          </a:p>
          <a:p>
            <a:r>
              <a:rPr lang="tr-TR" dirty="0" err="1"/>
              <a:t>Photos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taken</a:t>
            </a:r>
            <a:r>
              <a:rPr lang="tr-TR" dirty="0"/>
              <a:t> </a:t>
            </a:r>
            <a:r>
              <a:rPr lang="tr-TR" dirty="0" err="1"/>
              <a:t>sequentially</a:t>
            </a:r>
            <a:r>
              <a:rPr lang="tr-TR" dirty="0"/>
              <a:t> </a:t>
            </a:r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driving</a:t>
            </a:r>
            <a:r>
              <a:rPr lang="tr-TR" dirty="0"/>
              <a:t> on </a:t>
            </a:r>
            <a:r>
              <a:rPr lang="tr-TR" dirty="0" err="1"/>
              <a:t>road</a:t>
            </a:r>
            <a:endParaRPr lang="tr-TR" dirty="0"/>
          </a:p>
          <a:p>
            <a:r>
              <a:rPr lang="tr-TR" dirty="0" err="1"/>
              <a:t>Labels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res-presented</a:t>
            </a:r>
            <a:r>
              <a:rPr lang="tr-TR" dirty="0"/>
              <a:t> as </a:t>
            </a:r>
            <a:r>
              <a:rPr lang="tr-TR" dirty="0" err="1"/>
              <a:t>binary</a:t>
            </a:r>
            <a:r>
              <a:rPr lang="tr-TR" dirty="0"/>
              <a:t> format.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1258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>
            <a:extLst>
              <a:ext uri="{FF2B5EF4-FFF2-40B4-BE49-F238E27FC236}">
                <a16:creationId xmlns:a16="http://schemas.microsoft.com/office/drawing/2014/main" xmlns="" id="{3AA1CA42-2EA2-43C6-80F7-72B5AB717FB2}"/>
              </a:ext>
            </a:extLst>
          </p:cNvPr>
          <p:cNvSpPr/>
          <p:nvPr/>
        </p:nvSpPr>
        <p:spPr>
          <a:xfrm>
            <a:off x="6886500" y="1631424"/>
            <a:ext cx="4747109" cy="4101832"/>
          </a:xfrm>
          <a:prstGeom prst="rect">
            <a:avLst/>
          </a:prstGeom>
          <a:blipFill dpi="0" rotWithShape="1">
            <a:blip r:embed="rId3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280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MODEL</a:t>
            </a:r>
            <a:endParaRPr lang="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549796" y="1556792"/>
            <a:ext cx="6624736" cy="4465320"/>
          </a:xfrm>
        </p:spPr>
        <p:txBody>
          <a:bodyPr rtlCol="0">
            <a:normAutofit fontScale="92500"/>
          </a:bodyPr>
          <a:lstStyle/>
          <a:p>
            <a:r>
              <a:rPr lang="en-US" dirty="0"/>
              <a:t>The U-Net is one of the fast convolutional network architectures for precise segmentation of images. </a:t>
            </a:r>
            <a:endParaRPr lang="tr-TR" dirty="0"/>
          </a:p>
          <a:p>
            <a:r>
              <a:rPr lang="en-US" dirty="0"/>
              <a:t>In this project, we will go over using U-Net for detecting vehicles in the given dataset. </a:t>
            </a:r>
            <a:endParaRPr lang="tr-TR" dirty="0"/>
          </a:p>
          <a:p>
            <a:r>
              <a:rPr lang="en-US" dirty="0"/>
              <a:t>U-net is a encoder-decoder type of network for pixel-wise predictions. U-net is unique because in U-net, the receptive fields after convolution are concatenated with the receptive fields in up-convolving process. </a:t>
            </a:r>
            <a:endParaRPr lang="tr" dirty="0"/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RESULTS</a:t>
            </a:r>
            <a:endParaRPr lang="tr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xmlns="" id="{F3AC7283-1716-4B81-87BE-066134327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275262"/>
              </p:ext>
            </p:extLst>
          </p:nvPr>
        </p:nvGraphicFramePr>
        <p:xfrm>
          <a:off x="1219200" y="1701800"/>
          <a:ext cx="10360025" cy="4462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C5293E61-2100-4E55-B947-BA094273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Validation</a:t>
            </a:r>
            <a:r>
              <a:rPr lang="tr-TR" dirty="0"/>
              <a:t> </a:t>
            </a:r>
            <a:r>
              <a:rPr lang="tr-TR" dirty="0" err="1"/>
              <a:t>Sample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xmlns="" id="{C8DC58ED-C500-4789-A435-9C18FFB0D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269" y="2114281"/>
            <a:ext cx="9065887" cy="36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B9AFB129-584A-41CB-9E10-4E21273C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Validation</a:t>
            </a:r>
            <a:r>
              <a:rPr lang="tr-TR" dirty="0"/>
              <a:t> </a:t>
            </a:r>
            <a:r>
              <a:rPr lang="tr-TR" dirty="0" err="1"/>
              <a:t>Sample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xmlns="" id="{2114854B-D0C1-415C-B2A8-4CCB2A797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269" y="2114281"/>
            <a:ext cx="9065887" cy="36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68BE68D0-F174-4C35-A0C3-3B2141E3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Sample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xmlns="" id="{E6B41F11-DAB7-49F3-B593-76652D37B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269" y="2114281"/>
            <a:ext cx="9065887" cy="36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knik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eması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Üçlü devre hatları sunusu (geniş ekran)</Template>
  <TotalTime>261</TotalTime>
  <Words>287</Words>
  <Application>Microsoft Office PowerPoint</Application>
  <PresentationFormat>Özel</PresentationFormat>
  <Paragraphs>28</Paragraphs>
  <Slides>10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1" baseType="lpstr">
      <vt:lpstr>Teknik 16x9</vt:lpstr>
      <vt:lpstr>CVPR 2018-WAD</vt:lpstr>
      <vt:lpstr>ABOUT CHALLANGE</vt:lpstr>
      <vt:lpstr>WHY SEGMENTATION IMPORTANT</vt:lpstr>
      <vt:lpstr>DATASET</vt:lpstr>
      <vt:lpstr>MODEL</vt:lpstr>
      <vt:lpstr>RESULTS</vt:lpstr>
      <vt:lpstr>Validation Sample</vt:lpstr>
      <vt:lpstr>Validation Sample</vt:lpstr>
      <vt:lpstr>Test Sample</vt:lpstr>
      <vt:lpstr>Test Sample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CVPR 2018-WAD</dc:title>
  <dc:creator>Tarık Ramazan BAŞOĞLU</dc:creator>
  <cp:lastModifiedBy>Asus</cp:lastModifiedBy>
  <cp:revision>18</cp:revision>
  <dcterms:created xsi:type="dcterms:W3CDTF">2018-06-10T16:17:55Z</dcterms:created>
  <dcterms:modified xsi:type="dcterms:W3CDTF">2018-06-11T13:08:01Z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